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Lst>
  <p:sldSz cx="6858000" cy="9144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247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33CBDB-067E-4C28-B349-04D7DB3BB7A0}"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275570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33CBDB-067E-4C28-B349-04D7DB3BB7A0}"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3987764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33CBDB-067E-4C28-B349-04D7DB3BB7A0}"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192758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33CBDB-067E-4C28-B349-04D7DB3BB7A0}"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288920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33CBDB-067E-4C28-B349-04D7DB3BB7A0}"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3399241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33CBDB-067E-4C28-B349-04D7DB3BB7A0}"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326464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33CBDB-067E-4C28-B349-04D7DB3BB7A0}"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97140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33CBDB-067E-4C28-B349-04D7DB3BB7A0}"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2195331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3CBDB-067E-4C28-B349-04D7DB3BB7A0}"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1971348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B33CBDB-067E-4C28-B349-04D7DB3BB7A0}"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339399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B33CBDB-067E-4C28-B349-04D7DB3BB7A0}"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48F4E-D7B6-4157-8F0E-69C6F239D766}" type="slidenum">
              <a:rPr lang="en-US" smtClean="0"/>
              <a:t>‹#›</a:t>
            </a:fld>
            <a:endParaRPr lang="en-US"/>
          </a:p>
        </p:txBody>
      </p:sp>
    </p:spTree>
    <p:extLst>
      <p:ext uri="{BB962C8B-B14F-4D97-AF65-F5344CB8AC3E}">
        <p14:creationId xmlns:p14="http://schemas.microsoft.com/office/powerpoint/2010/main" val="814707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B33CBDB-067E-4C28-B349-04D7DB3BB7A0}" type="datetimeFigureOut">
              <a:rPr lang="en-US" smtClean="0"/>
              <a:t>2/23/2024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AF48F4E-D7B6-4157-8F0E-69C6F239D766}" type="slidenum">
              <a:rPr lang="en-US" smtClean="0"/>
              <a:t>‹#›</a:t>
            </a:fld>
            <a:endParaRPr lang="en-US"/>
          </a:p>
        </p:txBody>
      </p:sp>
    </p:spTree>
    <p:extLst>
      <p:ext uri="{BB962C8B-B14F-4D97-AF65-F5344CB8AC3E}">
        <p14:creationId xmlns:p14="http://schemas.microsoft.com/office/powerpoint/2010/main" val="7166851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96547" y="1016001"/>
            <a:ext cx="6264906" cy="790756"/>
          </a:xfrm>
          <a:custGeom>
            <a:avLst/>
            <a:gdLst>
              <a:gd name="connsiteX0" fmla="*/ 0 w 6264906"/>
              <a:gd name="connsiteY0" fmla="*/ 131795 h 790756"/>
              <a:gd name="connsiteX1" fmla="*/ 131795 w 6264906"/>
              <a:gd name="connsiteY1" fmla="*/ 0 h 790756"/>
              <a:gd name="connsiteX2" fmla="*/ 6133111 w 6264906"/>
              <a:gd name="connsiteY2" fmla="*/ 0 h 790756"/>
              <a:gd name="connsiteX3" fmla="*/ 6264906 w 6264906"/>
              <a:gd name="connsiteY3" fmla="*/ 131795 h 790756"/>
              <a:gd name="connsiteX4" fmla="*/ 6264906 w 6264906"/>
              <a:gd name="connsiteY4" fmla="*/ 658961 h 790756"/>
              <a:gd name="connsiteX5" fmla="*/ 6133111 w 6264906"/>
              <a:gd name="connsiteY5" fmla="*/ 790756 h 790756"/>
              <a:gd name="connsiteX6" fmla="*/ 131795 w 6264906"/>
              <a:gd name="connsiteY6" fmla="*/ 790756 h 790756"/>
              <a:gd name="connsiteX7" fmla="*/ 0 w 6264906"/>
              <a:gd name="connsiteY7" fmla="*/ 658961 h 790756"/>
              <a:gd name="connsiteX8" fmla="*/ 0 w 6264906"/>
              <a:gd name="connsiteY8" fmla="*/ 131795 h 790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64906" h="790756" fill="none" extrusionOk="0">
                <a:moveTo>
                  <a:pt x="0" y="131795"/>
                </a:moveTo>
                <a:cubicBezTo>
                  <a:pt x="2089" y="56469"/>
                  <a:pt x="54746" y="-1055"/>
                  <a:pt x="131795" y="0"/>
                </a:cubicBezTo>
                <a:cubicBezTo>
                  <a:pt x="1095365" y="18744"/>
                  <a:pt x="3940057" y="-35776"/>
                  <a:pt x="6133111" y="0"/>
                </a:cubicBezTo>
                <a:cubicBezTo>
                  <a:pt x="6210339" y="-859"/>
                  <a:pt x="6264773" y="56465"/>
                  <a:pt x="6264906" y="131795"/>
                </a:cubicBezTo>
                <a:cubicBezTo>
                  <a:pt x="6280862" y="311445"/>
                  <a:pt x="6260299" y="551410"/>
                  <a:pt x="6264906" y="658961"/>
                </a:cubicBezTo>
                <a:cubicBezTo>
                  <a:pt x="6265640" y="724255"/>
                  <a:pt x="6205245" y="789127"/>
                  <a:pt x="6133111" y="790756"/>
                </a:cubicBezTo>
                <a:cubicBezTo>
                  <a:pt x="4285822" y="739728"/>
                  <a:pt x="3034756" y="753677"/>
                  <a:pt x="131795" y="790756"/>
                </a:cubicBezTo>
                <a:cubicBezTo>
                  <a:pt x="47205" y="799272"/>
                  <a:pt x="2458" y="733079"/>
                  <a:pt x="0" y="658961"/>
                </a:cubicBezTo>
                <a:cubicBezTo>
                  <a:pt x="-3809" y="428207"/>
                  <a:pt x="-29864" y="247971"/>
                  <a:pt x="0" y="131795"/>
                </a:cubicBezTo>
                <a:close/>
              </a:path>
              <a:path w="6264906" h="790756" stroke="0" extrusionOk="0">
                <a:moveTo>
                  <a:pt x="0" y="131795"/>
                </a:moveTo>
                <a:cubicBezTo>
                  <a:pt x="-12220" y="54522"/>
                  <a:pt x="59026" y="-9378"/>
                  <a:pt x="131795" y="0"/>
                </a:cubicBezTo>
                <a:cubicBezTo>
                  <a:pt x="1400851" y="-88310"/>
                  <a:pt x="4470729" y="-77351"/>
                  <a:pt x="6133111" y="0"/>
                </a:cubicBezTo>
                <a:cubicBezTo>
                  <a:pt x="6211933" y="1597"/>
                  <a:pt x="6262162" y="60570"/>
                  <a:pt x="6264906" y="131795"/>
                </a:cubicBezTo>
                <a:cubicBezTo>
                  <a:pt x="6289244" y="318393"/>
                  <a:pt x="6282588" y="564734"/>
                  <a:pt x="6264906" y="658961"/>
                </a:cubicBezTo>
                <a:cubicBezTo>
                  <a:pt x="6261997" y="728600"/>
                  <a:pt x="6206042" y="793011"/>
                  <a:pt x="6133111" y="790756"/>
                </a:cubicBezTo>
                <a:cubicBezTo>
                  <a:pt x="4289687" y="912155"/>
                  <a:pt x="1560392" y="926301"/>
                  <a:pt x="131795" y="790756"/>
                </a:cubicBezTo>
                <a:cubicBezTo>
                  <a:pt x="65019" y="789292"/>
                  <a:pt x="595" y="739362"/>
                  <a:pt x="0" y="658961"/>
                </a:cubicBezTo>
                <a:cubicBezTo>
                  <a:pt x="-37282" y="495511"/>
                  <a:pt x="1566" y="309858"/>
                  <a:pt x="0" y="131795"/>
                </a:cubicBezTo>
                <a:close/>
              </a:path>
            </a:pathLst>
          </a:custGeom>
          <a:solidFill>
            <a:schemeClr val="bg1"/>
          </a:solidFill>
          <a:ln w="38100">
            <a:solidFill>
              <a:schemeClr val="tx1"/>
            </a:solidFill>
            <a:extLst>
              <a:ext uri="{C807C97D-BFC1-408E-A445-0C87EB9F89A2}">
                <ask:lineSketchStyleProps xmlns:ask="http://schemas.microsoft.com/office/drawing/2018/sketchyshapes" sd="3794071524">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6" name="Rounded Rectangle 5"/>
          <p:cNvSpPr/>
          <p:nvPr/>
        </p:nvSpPr>
        <p:spPr>
          <a:xfrm>
            <a:off x="135207" y="5663430"/>
            <a:ext cx="6612430" cy="1447369"/>
          </a:xfrm>
          <a:custGeom>
            <a:avLst/>
            <a:gdLst>
              <a:gd name="connsiteX0" fmla="*/ 0 w 6612430"/>
              <a:gd name="connsiteY0" fmla="*/ 241233 h 1447369"/>
              <a:gd name="connsiteX1" fmla="*/ 241233 w 6612430"/>
              <a:gd name="connsiteY1" fmla="*/ 0 h 1447369"/>
              <a:gd name="connsiteX2" fmla="*/ 6371197 w 6612430"/>
              <a:gd name="connsiteY2" fmla="*/ 0 h 1447369"/>
              <a:gd name="connsiteX3" fmla="*/ 6612430 w 6612430"/>
              <a:gd name="connsiteY3" fmla="*/ 241233 h 1447369"/>
              <a:gd name="connsiteX4" fmla="*/ 6612430 w 6612430"/>
              <a:gd name="connsiteY4" fmla="*/ 1206136 h 1447369"/>
              <a:gd name="connsiteX5" fmla="*/ 6371197 w 6612430"/>
              <a:gd name="connsiteY5" fmla="*/ 1447369 h 1447369"/>
              <a:gd name="connsiteX6" fmla="*/ 241233 w 6612430"/>
              <a:gd name="connsiteY6" fmla="*/ 1447369 h 1447369"/>
              <a:gd name="connsiteX7" fmla="*/ 0 w 6612430"/>
              <a:gd name="connsiteY7" fmla="*/ 1206136 h 1447369"/>
              <a:gd name="connsiteX8" fmla="*/ 0 w 6612430"/>
              <a:gd name="connsiteY8" fmla="*/ 241233 h 144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12430" h="1447369" fill="none" extrusionOk="0">
                <a:moveTo>
                  <a:pt x="0" y="241233"/>
                </a:moveTo>
                <a:cubicBezTo>
                  <a:pt x="-1555" y="107210"/>
                  <a:pt x="115011" y="-17139"/>
                  <a:pt x="241233" y="0"/>
                </a:cubicBezTo>
                <a:cubicBezTo>
                  <a:pt x="987701" y="-65955"/>
                  <a:pt x="5602135" y="-32936"/>
                  <a:pt x="6371197" y="0"/>
                </a:cubicBezTo>
                <a:cubicBezTo>
                  <a:pt x="6506440" y="1788"/>
                  <a:pt x="6600731" y="98959"/>
                  <a:pt x="6612430" y="241233"/>
                </a:cubicBezTo>
                <a:cubicBezTo>
                  <a:pt x="6610260" y="369635"/>
                  <a:pt x="6597630" y="996072"/>
                  <a:pt x="6612430" y="1206136"/>
                </a:cubicBezTo>
                <a:cubicBezTo>
                  <a:pt x="6610622" y="1337836"/>
                  <a:pt x="6507746" y="1467908"/>
                  <a:pt x="6371197" y="1447369"/>
                </a:cubicBezTo>
                <a:cubicBezTo>
                  <a:pt x="4711286" y="1358286"/>
                  <a:pt x="2991023" y="1292510"/>
                  <a:pt x="241233" y="1447369"/>
                </a:cubicBezTo>
                <a:cubicBezTo>
                  <a:pt x="122882" y="1450202"/>
                  <a:pt x="-1419" y="1344376"/>
                  <a:pt x="0" y="1206136"/>
                </a:cubicBezTo>
                <a:cubicBezTo>
                  <a:pt x="-60445" y="778317"/>
                  <a:pt x="32157" y="607945"/>
                  <a:pt x="0" y="241233"/>
                </a:cubicBezTo>
                <a:close/>
              </a:path>
              <a:path w="6612430" h="1447369" stroke="0" extrusionOk="0">
                <a:moveTo>
                  <a:pt x="0" y="241233"/>
                </a:moveTo>
                <a:cubicBezTo>
                  <a:pt x="-13458" y="124384"/>
                  <a:pt x="99953" y="2177"/>
                  <a:pt x="241233" y="0"/>
                </a:cubicBezTo>
                <a:cubicBezTo>
                  <a:pt x="2860032" y="-57727"/>
                  <a:pt x="4137575" y="-41622"/>
                  <a:pt x="6371197" y="0"/>
                </a:cubicBezTo>
                <a:cubicBezTo>
                  <a:pt x="6503324" y="-8194"/>
                  <a:pt x="6615060" y="109061"/>
                  <a:pt x="6612430" y="241233"/>
                </a:cubicBezTo>
                <a:cubicBezTo>
                  <a:pt x="6659511" y="719299"/>
                  <a:pt x="6686440" y="1099415"/>
                  <a:pt x="6612430" y="1206136"/>
                </a:cubicBezTo>
                <a:cubicBezTo>
                  <a:pt x="6624623" y="1333060"/>
                  <a:pt x="6498917" y="1441667"/>
                  <a:pt x="6371197" y="1447369"/>
                </a:cubicBezTo>
                <a:cubicBezTo>
                  <a:pt x="5359615" y="1570868"/>
                  <a:pt x="3213334" y="1411235"/>
                  <a:pt x="241233" y="1447369"/>
                </a:cubicBezTo>
                <a:cubicBezTo>
                  <a:pt x="99026" y="1452859"/>
                  <a:pt x="20050" y="1325377"/>
                  <a:pt x="0" y="1206136"/>
                </a:cubicBezTo>
                <a:cubicBezTo>
                  <a:pt x="-66232" y="935910"/>
                  <a:pt x="72919" y="380018"/>
                  <a:pt x="0" y="241233"/>
                </a:cubicBezTo>
                <a:close/>
              </a:path>
            </a:pathLst>
          </a:custGeom>
          <a:solidFill>
            <a:schemeClr val="bg1"/>
          </a:solidFill>
          <a:ln w="38100">
            <a:solidFill>
              <a:schemeClr val="tx1"/>
            </a:solidFill>
            <a:extLst>
              <a:ext uri="{C807C97D-BFC1-408E-A445-0C87EB9F89A2}">
                <ask:lineSketchStyleProps xmlns:ask="http://schemas.microsoft.com/office/drawing/2018/sketchyshapes" sd="1780230171">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7" name="Rounded Rectangle 6"/>
          <p:cNvSpPr/>
          <p:nvPr/>
        </p:nvSpPr>
        <p:spPr>
          <a:xfrm>
            <a:off x="71488" y="1951093"/>
            <a:ext cx="3477255" cy="3426143"/>
          </a:xfrm>
          <a:custGeom>
            <a:avLst/>
            <a:gdLst>
              <a:gd name="connsiteX0" fmla="*/ 0 w 3477255"/>
              <a:gd name="connsiteY0" fmla="*/ 571035 h 3426143"/>
              <a:gd name="connsiteX1" fmla="*/ 571035 w 3477255"/>
              <a:gd name="connsiteY1" fmla="*/ 0 h 3426143"/>
              <a:gd name="connsiteX2" fmla="*/ 2906220 w 3477255"/>
              <a:gd name="connsiteY2" fmla="*/ 0 h 3426143"/>
              <a:gd name="connsiteX3" fmla="*/ 3477255 w 3477255"/>
              <a:gd name="connsiteY3" fmla="*/ 571035 h 3426143"/>
              <a:gd name="connsiteX4" fmla="*/ 3477255 w 3477255"/>
              <a:gd name="connsiteY4" fmla="*/ 2855108 h 3426143"/>
              <a:gd name="connsiteX5" fmla="*/ 2906220 w 3477255"/>
              <a:gd name="connsiteY5" fmla="*/ 3426143 h 3426143"/>
              <a:gd name="connsiteX6" fmla="*/ 571035 w 3477255"/>
              <a:gd name="connsiteY6" fmla="*/ 3426143 h 3426143"/>
              <a:gd name="connsiteX7" fmla="*/ 0 w 3477255"/>
              <a:gd name="connsiteY7" fmla="*/ 2855108 h 3426143"/>
              <a:gd name="connsiteX8" fmla="*/ 0 w 3477255"/>
              <a:gd name="connsiteY8" fmla="*/ 571035 h 3426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77255" h="3426143" fill="none" extrusionOk="0">
                <a:moveTo>
                  <a:pt x="0" y="571035"/>
                </a:moveTo>
                <a:cubicBezTo>
                  <a:pt x="-24621" y="251679"/>
                  <a:pt x="276032" y="16660"/>
                  <a:pt x="571035" y="0"/>
                </a:cubicBezTo>
                <a:cubicBezTo>
                  <a:pt x="1221610" y="130954"/>
                  <a:pt x="2354437" y="43574"/>
                  <a:pt x="2906220" y="0"/>
                </a:cubicBezTo>
                <a:cubicBezTo>
                  <a:pt x="3250547" y="44597"/>
                  <a:pt x="3510256" y="296085"/>
                  <a:pt x="3477255" y="571035"/>
                </a:cubicBezTo>
                <a:cubicBezTo>
                  <a:pt x="3326816" y="1378150"/>
                  <a:pt x="3563134" y="2078679"/>
                  <a:pt x="3477255" y="2855108"/>
                </a:cubicBezTo>
                <a:cubicBezTo>
                  <a:pt x="3457661" y="3173700"/>
                  <a:pt x="3199829" y="3411125"/>
                  <a:pt x="2906220" y="3426143"/>
                </a:cubicBezTo>
                <a:cubicBezTo>
                  <a:pt x="2213992" y="3581340"/>
                  <a:pt x="823789" y="3589163"/>
                  <a:pt x="571035" y="3426143"/>
                </a:cubicBezTo>
                <a:cubicBezTo>
                  <a:pt x="256769" y="3411149"/>
                  <a:pt x="-43548" y="3195910"/>
                  <a:pt x="0" y="2855108"/>
                </a:cubicBezTo>
                <a:cubicBezTo>
                  <a:pt x="64656" y="2055386"/>
                  <a:pt x="-17807" y="1669183"/>
                  <a:pt x="0" y="571035"/>
                </a:cubicBezTo>
                <a:close/>
              </a:path>
              <a:path w="3477255" h="3426143" stroke="0" extrusionOk="0">
                <a:moveTo>
                  <a:pt x="0" y="571035"/>
                </a:moveTo>
                <a:cubicBezTo>
                  <a:pt x="-47671" y="226257"/>
                  <a:pt x="227046" y="10740"/>
                  <a:pt x="571035" y="0"/>
                </a:cubicBezTo>
                <a:cubicBezTo>
                  <a:pt x="893936" y="132882"/>
                  <a:pt x="2461221" y="-84951"/>
                  <a:pt x="2906220" y="0"/>
                </a:cubicBezTo>
                <a:cubicBezTo>
                  <a:pt x="3180513" y="40117"/>
                  <a:pt x="3476114" y="261966"/>
                  <a:pt x="3477255" y="571035"/>
                </a:cubicBezTo>
                <a:cubicBezTo>
                  <a:pt x="3497442" y="1169399"/>
                  <a:pt x="3629735" y="2407119"/>
                  <a:pt x="3477255" y="2855108"/>
                </a:cubicBezTo>
                <a:cubicBezTo>
                  <a:pt x="3497509" y="3172885"/>
                  <a:pt x="3230493" y="3407830"/>
                  <a:pt x="2906220" y="3426143"/>
                </a:cubicBezTo>
                <a:cubicBezTo>
                  <a:pt x="2441274" y="3513782"/>
                  <a:pt x="1293276" y="3353464"/>
                  <a:pt x="571035" y="3426143"/>
                </a:cubicBezTo>
                <a:cubicBezTo>
                  <a:pt x="253539" y="3405911"/>
                  <a:pt x="-26344" y="3207092"/>
                  <a:pt x="0" y="2855108"/>
                </a:cubicBezTo>
                <a:cubicBezTo>
                  <a:pt x="-38581" y="2489298"/>
                  <a:pt x="63341" y="1132410"/>
                  <a:pt x="0" y="571035"/>
                </a:cubicBezTo>
                <a:close/>
              </a:path>
            </a:pathLst>
          </a:custGeom>
          <a:solidFill>
            <a:schemeClr val="bg1"/>
          </a:solidFill>
          <a:ln w="38100">
            <a:solidFill>
              <a:schemeClr val="tx1"/>
            </a:solidFill>
            <a:extLst>
              <a:ext uri="{C807C97D-BFC1-408E-A445-0C87EB9F89A2}">
                <ask:lineSketchStyleProps xmlns:ask="http://schemas.microsoft.com/office/drawing/2018/sketchyshapes" sd="1219033472">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8" name="Rounded Rectangle 7"/>
          <p:cNvSpPr/>
          <p:nvPr/>
        </p:nvSpPr>
        <p:spPr>
          <a:xfrm>
            <a:off x="3736566" y="1962809"/>
            <a:ext cx="3049945" cy="2412268"/>
          </a:xfrm>
          <a:custGeom>
            <a:avLst/>
            <a:gdLst>
              <a:gd name="connsiteX0" fmla="*/ 0 w 3049945"/>
              <a:gd name="connsiteY0" fmla="*/ 402053 h 2412268"/>
              <a:gd name="connsiteX1" fmla="*/ 402053 w 3049945"/>
              <a:gd name="connsiteY1" fmla="*/ 0 h 2412268"/>
              <a:gd name="connsiteX2" fmla="*/ 2647892 w 3049945"/>
              <a:gd name="connsiteY2" fmla="*/ 0 h 2412268"/>
              <a:gd name="connsiteX3" fmla="*/ 3049945 w 3049945"/>
              <a:gd name="connsiteY3" fmla="*/ 402053 h 2412268"/>
              <a:gd name="connsiteX4" fmla="*/ 3049945 w 3049945"/>
              <a:gd name="connsiteY4" fmla="*/ 2010215 h 2412268"/>
              <a:gd name="connsiteX5" fmla="*/ 2647892 w 3049945"/>
              <a:gd name="connsiteY5" fmla="*/ 2412268 h 2412268"/>
              <a:gd name="connsiteX6" fmla="*/ 402053 w 3049945"/>
              <a:gd name="connsiteY6" fmla="*/ 2412268 h 2412268"/>
              <a:gd name="connsiteX7" fmla="*/ 0 w 3049945"/>
              <a:gd name="connsiteY7" fmla="*/ 2010215 h 2412268"/>
              <a:gd name="connsiteX8" fmla="*/ 0 w 3049945"/>
              <a:gd name="connsiteY8" fmla="*/ 402053 h 2412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9945" h="2412268" fill="none" extrusionOk="0">
                <a:moveTo>
                  <a:pt x="0" y="402053"/>
                </a:moveTo>
                <a:cubicBezTo>
                  <a:pt x="13519" y="210384"/>
                  <a:pt x="190539" y="-27381"/>
                  <a:pt x="402053" y="0"/>
                </a:cubicBezTo>
                <a:cubicBezTo>
                  <a:pt x="1469309" y="157920"/>
                  <a:pt x="2293191" y="18023"/>
                  <a:pt x="2647892" y="0"/>
                </a:cubicBezTo>
                <a:cubicBezTo>
                  <a:pt x="2865440" y="-2428"/>
                  <a:pt x="3020334" y="205714"/>
                  <a:pt x="3049945" y="402053"/>
                </a:cubicBezTo>
                <a:cubicBezTo>
                  <a:pt x="3026531" y="933896"/>
                  <a:pt x="2930214" y="1654592"/>
                  <a:pt x="3049945" y="2010215"/>
                </a:cubicBezTo>
                <a:cubicBezTo>
                  <a:pt x="3060153" y="2204234"/>
                  <a:pt x="2868259" y="2415365"/>
                  <a:pt x="2647892" y="2412268"/>
                </a:cubicBezTo>
                <a:cubicBezTo>
                  <a:pt x="2032730" y="2387302"/>
                  <a:pt x="1134517" y="2421541"/>
                  <a:pt x="402053" y="2412268"/>
                </a:cubicBezTo>
                <a:cubicBezTo>
                  <a:pt x="170232" y="2422327"/>
                  <a:pt x="-20507" y="2220992"/>
                  <a:pt x="0" y="2010215"/>
                </a:cubicBezTo>
                <a:cubicBezTo>
                  <a:pt x="26093" y="1593519"/>
                  <a:pt x="83404" y="743462"/>
                  <a:pt x="0" y="402053"/>
                </a:cubicBezTo>
                <a:close/>
              </a:path>
              <a:path w="3049945" h="2412268" stroke="0" extrusionOk="0">
                <a:moveTo>
                  <a:pt x="0" y="402053"/>
                </a:moveTo>
                <a:cubicBezTo>
                  <a:pt x="-3741" y="183772"/>
                  <a:pt x="204034" y="-757"/>
                  <a:pt x="402053" y="0"/>
                </a:cubicBezTo>
                <a:cubicBezTo>
                  <a:pt x="864164" y="116959"/>
                  <a:pt x="2041840" y="-89117"/>
                  <a:pt x="2647892" y="0"/>
                </a:cubicBezTo>
                <a:cubicBezTo>
                  <a:pt x="2890183" y="-31606"/>
                  <a:pt x="3057888" y="186868"/>
                  <a:pt x="3049945" y="402053"/>
                </a:cubicBezTo>
                <a:cubicBezTo>
                  <a:pt x="3172220" y="791474"/>
                  <a:pt x="3050699" y="1810225"/>
                  <a:pt x="3049945" y="2010215"/>
                </a:cubicBezTo>
                <a:cubicBezTo>
                  <a:pt x="3050901" y="2223933"/>
                  <a:pt x="2877345" y="2433512"/>
                  <a:pt x="2647892" y="2412268"/>
                </a:cubicBezTo>
                <a:cubicBezTo>
                  <a:pt x="1601261" y="2306580"/>
                  <a:pt x="827757" y="2341570"/>
                  <a:pt x="402053" y="2412268"/>
                </a:cubicBezTo>
                <a:cubicBezTo>
                  <a:pt x="187435" y="2415575"/>
                  <a:pt x="1238" y="2236853"/>
                  <a:pt x="0" y="2010215"/>
                </a:cubicBezTo>
                <a:cubicBezTo>
                  <a:pt x="-105301" y="1577139"/>
                  <a:pt x="-39124" y="930755"/>
                  <a:pt x="0" y="402053"/>
                </a:cubicBezTo>
                <a:close/>
              </a:path>
            </a:pathLst>
          </a:custGeom>
          <a:solidFill>
            <a:schemeClr val="bg1"/>
          </a:solidFill>
          <a:ln w="38100">
            <a:solidFill>
              <a:schemeClr val="tx1"/>
            </a:solidFill>
            <a:extLst>
              <a:ext uri="{C807C97D-BFC1-408E-A445-0C87EB9F89A2}">
                <ask:lineSketchStyleProps xmlns:ask="http://schemas.microsoft.com/office/drawing/2018/sketchyshapes" sd="3742799197">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1" dirty="0">
                <a:latin typeface="Arial" panose="020B0604020202020204" pitchFamily="34" charset="0"/>
                <a:cs typeface="Arial" panose="020B0604020202020204" pitchFamily="34" charset="0"/>
              </a:rPr>
              <a:t>y2</a:t>
            </a:r>
            <a:r>
              <a:rPr lang="en-US" sz="1351" baseline="30000" dirty="0">
                <a:latin typeface="Arial" panose="020B0604020202020204" pitchFamily="34" charset="0"/>
                <a:cs typeface="Arial" panose="020B0604020202020204" pitchFamily="34" charset="0"/>
              </a:rPr>
              <a:t>th</a:t>
            </a:r>
            <a:r>
              <a:rPr lang="en-US" sz="1351" dirty="0">
                <a:latin typeface="Arial" panose="020B0604020202020204" pitchFamily="34" charset="0"/>
                <a:cs typeface="Arial" panose="020B0604020202020204" pitchFamily="34" charset="0"/>
              </a:rPr>
              <a:t> at 7:00 will be the graduation ceremony for those students moving on to kindergarten in the Fall. They will perform songs and receive their diplomas. Ceremony will be held in the worship center. </a:t>
            </a:r>
          </a:p>
        </p:txBody>
      </p:sp>
      <p:sp>
        <p:nvSpPr>
          <p:cNvPr id="9" name="Rounded Rectangle 8"/>
          <p:cNvSpPr/>
          <p:nvPr/>
        </p:nvSpPr>
        <p:spPr>
          <a:xfrm>
            <a:off x="108500" y="7248104"/>
            <a:ext cx="2560504" cy="1715865"/>
          </a:xfrm>
          <a:custGeom>
            <a:avLst/>
            <a:gdLst>
              <a:gd name="connsiteX0" fmla="*/ 0 w 2560504"/>
              <a:gd name="connsiteY0" fmla="*/ 285983 h 1715865"/>
              <a:gd name="connsiteX1" fmla="*/ 285983 w 2560504"/>
              <a:gd name="connsiteY1" fmla="*/ 0 h 1715865"/>
              <a:gd name="connsiteX2" fmla="*/ 2274521 w 2560504"/>
              <a:gd name="connsiteY2" fmla="*/ 0 h 1715865"/>
              <a:gd name="connsiteX3" fmla="*/ 2560504 w 2560504"/>
              <a:gd name="connsiteY3" fmla="*/ 285983 h 1715865"/>
              <a:gd name="connsiteX4" fmla="*/ 2560504 w 2560504"/>
              <a:gd name="connsiteY4" fmla="*/ 1429882 h 1715865"/>
              <a:gd name="connsiteX5" fmla="*/ 2274521 w 2560504"/>
              <a:gd name="connsiteY5" fmla="*/ 1715865 h 1715865"/>
              <a:gd name="connsiteX6" fmla="*/ 285983 w 2560504"/>
              <a:gd name="connsiteY6" fmla="*/ 1715865 h 1715865"/>
              <a:gd name="connsiteX7" fmla="*/ 0 w 2560504"/>
              <a:gd name="connsiteY7" fmla="*/ 1429882 h 1715865"/>
              <a:gd name="connsiteX8" fmla="*/ 0 w 2560504"/>
              <a:gd name="connsiteY8" fmla="*/ 285983 h 1715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0504" h="1715865" fill="none" extrusionOk="0">
                <a:moveTo>
                  <a:pt x="0" y="285983"/>
                </a:moveTo>
                <a:cubicBezTo>
                  <a:pt x="-1432" y="133346"/>
                  <a:pt x="124113" y="20961"/>
                  <a:pt x="285983" y="0"/>
                </a:cubicBezTo>
                <a:cubicBezTo>
                  <a:pt x="813519" y="-123960"/>
                  <a:pt x="1749333" y="-41741"/>
                  <a:pt x="2274521" y="0"/>
                </a:cubicBezTo>
                <a:cubicBezTo>
                  <a:pt x="2454194" y="7919"/>
                  <a:pt x="2553416" y="114202"/>
                  <a:pt x="2560504" y="285983"/>
                </a:cubicBezTo>
                <a:cubicBezTo>
                  <a:pt x="2625474" y="602588"/>
                  <a:pt x="2561930" y="1150585"/>
                  <a:pt x="2560504" y="1429882"/>
                </a:cubicBezTo>
                <a:cubicBezTo>
                  <a:pt x="2543587" y="1563074"/>
                  <a:pt x="2434250" y="1719062"/>
                  <a:pt x="2274521" y="1715865"/>
                </a:cubicBezTo>
                <a:cubicBezTo>
                  <a:pt x="1616064" y="1846450"/>
                  <a:pt x="959375" y="1837244"/>
                  <a:pt x="285983" y="1715865"/>
                </a:cubicBezTo>
                <a:cubicBezTo>
                  <a:pt x="112548" y="1699206"/>
                  <a:pt x="9901" y="1583144"/>
                  <a:pt x="0" y="1429882"/>
                </a:cubicBezTo>
                <a:cubicBezTo>
                  <a:pt x="10922" y="861048"/>
                  <a:pt x="-6739" y="825975"/>
                  <a:pt x="0" y="285983"/>
                </a:cubicBezTo>
                <a:close/>
              </a:path>
              <a:path w="2560504" h="1715865" stroke="0" extrusionOk="0">
                <a:moveTo>
                  <a:pt x="0" y="285983"/>
                </a:moveTo>
                <a:cubicBezTo>
                  <a:pt x="-14118" y="105810"/>
                  <a:pt x="131792" y="-7677"/>
                  <a:pt x="285983" y="0"/>
                </a:cubicBezTo>
                <a:cubicBezTo>
                  <a:pt x="992254" y="28042"/>
                  <a:pt x="1753209" y="-111227"/>
                  <a:pt x="2274521" y="0"/>
                </a:cubicBezTo>
                <a:cubicBezTo>
                  <a:pt x="2438162" y="-8619"/>
                  <a:pt x="2568308" y="132930"/>
                  <a:pt x="2560504" y="285983"/>
                </a:cubicBezTo>
                <a:cubicBezTo>
                  <a:pt x="2559496" y="745212"/>
                  <a:pt x="2553033" y="897507"/>
                  <a:pt x="2560504" y="1429882"/>
                </a:cubicBezTo>
                <a:cubicBezTo>
                  <a:pt x="2568745" y="1592950"/>
                  <a:pt x="2460481" y="1728660"/>
                  <a:pt x="2274521" y="1715865"/>
                </a:cubicBezTo>
                <a:cubicBezTo>
                  <a:pt x="1961671" y="1839233"/>
                  <a:pt x="514857" y="1776507"/>
                  <a:pt x="285983" y="1715865"/>
                </a:cubicBezTo>
                <a:cubicBezTo>
                  <a:pt x="111704" y="1708329"/>
                  <a:pt x="-10004" y="1570786"/>
                  <a:pt x="0" y="1429882"/>
                </a:cubicBezTo>
                <a:cubicBezTo>
                  <a:pt x="5932" y="1208295"/>
                  <a:pt x="-32501" y="680776"/>
                  <a:pt x="0" y="285983"/>
                </a:cubicBezTo>
                <a:close/>
              </a:path>
            </a:pathLst>
          </a:custGeom>
          <a:solidFill>
            <a:schemeClr val="bg1"/>
          </a:solidFill>
          <a:ln w="38100">
            <a:solidFill>
              <a:schemeClr val="tx1"/>
            </a:solidFill>
            <a:extLst>
              <a:ext uri="{C807C97D-BFC1-408E-A445-0C87EB9F89A2}">
                <ask:lineSketchStyleProps xmlns:ask="http://schemas.microsoft.com/office/drawing/2018/sketchyshapes" sd="1483775603">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751" dirty="0">
              <a:solidFill>
                <a:schemeClr val="tx1"/>
              </a:solidFill>
              <a:latin typeface="Pea Katrina" pitchFamily="2" charset="0"/>
            </a:endParaRPr>
          </a:p>
          <a:p>
            <a:endParaRPr lang="en-US" sz="1351" b="1" dirty="0">
              <a:solidFill>
                <a:schemeClr val="tx1"/>
              </a:solidFill>
              <a:latin typeface="Arial" panose="020B0604020202020204" pitchFamily="34" charset="0"/>
              <a:cs typeface="Arial" panose="020B0604020202020204" pitchFamily="34" charset="0"/>
            </a:endParaRPr>
          </a:p>
          <a:p>
            <a:endParaRPr lang="en-US" sz="1351" dirty="0">
              <a:solidFill>
                <a:schemeClr val="tx1"/>
              </a:solidFill>
              <a:latin typeface="Pea Katrina" pitchFamily="2" charset="0"/>
            </a:endParaRPr>
          </a:p>
          <a:p>
            <a:endParaRPr lang="en-US" sz="1351" dirty="0">
              <a:solidFill>
                <a:schemeClr val="tx1"/>
              </a:solidFill>
              <a:latin typeface="Pea Katrina" pitchFamily="2" charset="0"/>
            </a:endParaRPr>
          </a:p>
          <a:p>
            <a:endParaRPr lang="en-US" sz="1351" dirty="0">
              <a:solidFill>
                <a:schemeClr val="tx1"/>
              </a:solidFill>
              <a:latin typeface="Pea Katrina" pitchFamily="2" charset="0"/>
            </a:endParaRPr>
          </a:p>
          <a:p>
            <a:endParaRPr lang="en-US" sz="1351" dirty="0">
              <a:solidFill>
                <a:schemeClr val="tx1"/>
              </a:solidFill>
              <a:latin typeface="Pea Katrina" pitchFamily="2" charset="0"/>
            </a:endParaRPr>
          </a:p>
        </p:txBody>
      </p:sp>
      <p:sp>
        <p:nvSpPr>
          <p:cNvPr id="10" name="Rounded Rectangle 9"/>
          <p:cNvSpPr/>
          <p:nvPr/>
        </p:nvSpPr>
        <p:spPr>
          <a:xfrm>
            <a:off x="2841841" y="7248105"/>
            <a:ext cx="3558272" cy="1759785"/>
          </a:xfrm>
          <a:custGeom>
            <a:avLst/>
            <a:gdLst>
              <a:gd name="connsiteX0" fmla="*/ 0 w 3558272"/>
              <a:gd name="connsiteY0" fmla="*/ 293303 h 1759785"/>
              <a:gd name="connsiteX1" fmla="*/ 293303 w 3558272"/>
              <a:gd name="connsiteY1" fmla="*/ 0 h 1759785"/>
              <a:gd name="connsiteX2" fmla="*/ 3264969 w 3558272"/>
              <a:gd name="connsiteY2" fmla="*/ 0 h 1759785"/>
              <a:gd name="connsiteX3" fmla="*/ 3558272 w 3558272"/>
              <a:gd name="connsiteY3" fmla="*/ 293303 h 1759785"/>
              <a:gd name="connsiteX4" fmla="*/ 3558272 w 3558272"/>
              <a:gd name="connsiteY4" fmla="*/ 1466482 h 1759785"/>
              <a:gd name="connsiteX5" fmla="*/ 3264969 w 3558272"/>
              <a:gd name="connsiteY5" fmla="*/ 1759785 h 1759785"/>
              <a:gd name="connsiteX6" fmla="*/ 293303 w 3558272"/>
              <a:gd name="connsiteY6" fmla="*/ 1759785 h 1759785"/>
              <a:gd name="connsiteX7" fmla="*/ 0 w 3558272"/>
              <a:gd name="connsiteY7" fmla="*/ 1466482 h 1759785"/>
              <a:gd name="connsiteX8" fmla="*/ 0 w 3558272"/>
              <a:gd name="connsiteY8" fmla="*/ 293303 h 1759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8272" h="1759785" fill="none" extrusionOk="0">
                <a:moveTo>
                  <a:pt x="0" y="293303"/>
                </a:moveTo>
                <a:cubicBezTo>
                  <a:pt x="-8552" y="125862"/>
                  <a:pt x="155083" y="19280"/>
                  <a:pt x="293303" y="0"/>
                </a:cubicBezTo>
                <a:cubicBezTo>
                  <a:pt x="1403831" y="86623"/>
                  <a:pt x="2380950" y="-113731"/>
                  <a:pt x="3264969" y="0"/>
                </a:cubicBezTo>
                <a:cubicBezTo>
                  <a:pt x="3445290" y="5966"/>
                  <a:pt x="3549637" y="135716"/>
                  <a:pt x="3558272" y="293303"/>
                </a:cubicBezTo>
                <a:cubicBezTo>
                  <a:pt x="3534750" y="639648"/>
                  <a:pt x="3520906" y="950029"/>
                  <a:pt x="3558272" y="1466482"/>
                </a:cubicBezTo>
                <a:cubicBezTo>
                  <a:pt x="3555398" y="1625875"/>
                  <a:pt x="3428324" y="1742124"/>
                  <a:pt x="3264969" y="1759785"/>
                </a:cubicBezTo>
                <a:cubicBezTo>
                  <a:pt x="1860902" y="1660065"/>
                  <a:pt x="919057" y="1670298"/>
                  <a:pt x="293303" y="1759785"/>
                </a:cubicBezTo>
                <a:cubicBezTo>
                  <a:pt x="143699" y="1757506"/>
                  <a:pt x="201" y="1639442"/>
                  <a:pt x="0" y="1466482"/>
                </a:cubicBezTo>
                <a:cubicBezTo>
                  <a:pt x="-54895" y="1312692"/>
                  <a:pt x="-32519" y="651918"/>
                  <a:pt x="0" y="293303"/>
                </a:cubicBezTo>
                <a:close/>
              </a:path>
              <a:path w="3558272" h="1759785" stroke="0" extrusionOk="0">
                <a:moveTo>
                  <a:pt x="0" y="293303"/>
                </a:moveTo>
                <a:cubicBezTo>
                  <a:pt x="-497" y="133552"/>
                  <a:pt x="146684" y="-3329"/>
                  <a:pt x="293303" y="0"/>
                </a:cubicBezTo>
                <a:cubicBezTo>
                  <a:pt x="1016279" y="-147651"/>
                  <a:pt x="2050095" y="-2057"/>
                  <a:pt x="3264969" y="0"/>
                </a:cubicBezTo>
                <a:cubicBezTo>
                  <a:pt x="3408223" y="-23171"/>
                  <a:pt x="3562080" y="124143"/>
                  <a:pt x="3558272" y="293303"/>
                </a:cubicBezTo>
                <a:cubicBezTo>
                  <a:pt x="3648776" y="554077"/>
                  <a:pt x="3650153" y="1305511"/>
                  <a:pt x="3558272" y="1466482"/>
                </a:cubicBezTo>
                <a:cubicBezTo>
                  <a:pt x="3537694" y="1623109"/>
                  <a:pt x="3404162" y="1756927"/>
                  <a:pt x="3264969" y="1759785"/>
                </a:cubicBezTo>
                <a:cubicBezTo>
                  <a:pt x="2746331" y="1684912"/>
                  <a:pt x="881587" y="1828891"/>
                  <a:pt x="293303" y="1759785"/>
                </a:cubicBezTo>
                <a:cubicBezTo>
                  <a:pt x="120056" y="1777258"/>
                  <a:pt x="8849" y="1647469"/>
                  <a:pt x="0" y="1466482"/>
                </a:cubicBezTo>
                <a:cubicBezTo>
                  <a:pt x="57745" y="1210736"/>
                  <a:pt x="25423" y="686148"/>
                  <a:pt x="0" y="293303"/>
                </a:cubicBezTo>
                <a:close/>
              </a:path>
            </a:pathLst>
          </a:custGeom>
          <a:solidFill>
            <a:schemeClr val="bg1"/>
          </a:solidFill>
          <a:ln w="38100">
            <a:solidFill>
              <a:schemeClr val="tx1"/>
            </a:solidFill>
            <a:extLst>
              <a:ext uri="{C807C97D-BFC1-408E-A445-0C87EB9F89A2}">
                <ask:lineSketchStyleProps xmlns:ask="http://schemas.microsoft.com/office/drawing/2018/sketchyshapes" sd="1676714262">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 b="1" dirty="0">
              <a:solidFill>
                <a:schemeClr val="tx1"/>
              </a:solidFill>
              <a:latin typeface="Pea Katrina" pitchFamily="2" charset="0"/>
            </a:endParaRPr>
          </a:p>
          <a:p>
            <a:endParaRPr lang="en-US" sz="900" b="1" dirty="0">
              <a:solidFill>
                <a:schemeClr val="tx1"/>
              </a:solidFill>
              <a:latin typeface="Pea Katrina" pitchFamily="2" charset="0"/>
            </a:endParaRPr>
          </a:p>
          <a:p>
            <a:endParaRPr lang="en-US" sz="900" b="1" dirty="0">
              <a:solidFill>
                <a:schemeClr val="tx1"/>
              </a:solidFill>
              <a:latin typeface="Pea Katrina" pitchFamily="2" charset="0"/>
            </a:endParaRPr>
          </a:p>
          <a:p>
            <a:r>
              <a:rPr lang="en-US" sz="900" b="1" dirty="0">
                <a:solidFill>
                  <a:schemeClr val="tx1"/>
                </a:solidFill>
                <a:latin typeface="Pea Katrina" pitchFamily="2" charset="0"/>
              </a:rPr>
              <a:t> </a:t>
            </a:r>
          </a:p>
        </p:txBody>
      </p:sp>
      <p:sp>
        <p:nvSpPr>
          <p:cNvPr id="16" name="Rectangle 15">
            <a:extLst>
              <a:ext uri="{FF2B5EF4-FFF2-40B4-BE49-F238E27FC236}">
                <a16:creationId xmlns:a16="http://schemas.microsoft.com/office/drawing/2014/main" id="{68A3400F-6EB2-4FB4-AEC4-8504D97F9CF6}"/>
              </a:ext>
            </a:extLst>
          </p:cNvPr>
          <p:cNvSpPr/>
          <p:nvPr/>
        </p:nvSpPr>
        <p:spPr>
          <a:xfrm>
            <a:off x="430002" y="1119247"/>
            <a:ext cx="6224373" cy="707886"/>
          </a:xfrm>
          <a:prstGeom prst="rect">
            <a:avLst/>
          </a:prstGeom>
        </p:spPr>
        <p:txBody>
          <a:bodyPr wrap="square">
            <a:spAutoFit/>
          </a:bodyPr>
          <a:lstStyle/>
          <a:p>
            <a:r>
              <a:rPr lang="en-US" sz="2000" baseline="30000" dirty="0">
                <a:latin typeface="Arial" panose="020B0604020202020204" pitchFamily="34" charset="0"/>
                <a:cs typeface="Arial" panose="020B0604020202020204" pitchFamily="34" charset="0"/>
              </a:rPr>
              <a:t>North Terrace Christian Preschool was established in 1996 and is licensed through the Ohio Department of Job and Family Services. The preschool is owned and operated as a ministry of North Terrace Church of Christ</a:t>
            </a:r>
          </a:p>
        </p:txBody>
      </p:sp>
      <p:sp>
        <p:nvSpPr>
          <p:cNvPr id="17" name="Rectangle 16">
            <a:extLst>
              <a:ext uri="{FF2B5EF4-FFF2-40B4-BE49-F238E27FC236}">
                <a16:creationId xmlns:a16="http://schemas.microsoft.com/office/drawing/2014/main" id="{434B1A61-9561-4DE9-8441-06A3D0DB3B51}"/>
              </a:ext>
            </a:extLst>
          </p:cNvPr>
          <p:cNvSpPr/>
          <p:nvPr/>
        </p:nvSpPr>
        <p:spPr>
          <a:xfrm>
            <a:off x="2930707" y="7300925"/>
            <a:ext cx="3380539" cy="1569660"/>
          </a:xfrm>
          <a:prstGeom prst="rect">
            <a:avLst/>
          </a:prstGeom>
        </p:spPr>
        <p:txBody>
          <a:bodyPr wrap="square">
            <a:spAutoFit/>
          </a:bodyPr>
          <a:lstStyle/>
          <a:p>
            <a:pPr algn="ctr"/>
            <a:r>
              <a:rPr lang="en-US" sz="1600" b="1" dirty="0">
                <a:latin typeface="Arial" panose="020B0604020202020204" pitchFamily="34" charset="0"/>
                <a:cs typeface="Arial" panose="020B0604020202020204" pitchFamily="34" charset="0"/>
              </a:rPr>
              <a:t>Contact Info</a:t>
            </a:r>
          </a:p>
          <a:p>
            <a:pPr algn="ctr"/>
            <a:r>
              <a:rPr lang="en-US" sz="1600" dirty="0">
                <a:latin typeface="Arial" panose="020B0604020202020204" pitchFamily="34" charset="0"/>
                <a:cs typeface="Arial" panose="020B0604020202020204" pitchFamily="34" charset="0"/>
              </a:rPr>
              <a:t>Sandy Miller, Administrator</a:t>
            </a:r>
          </a:p>
          <a:p>
            <a:pPr algn="ctr"/>
            <a:r>
              <a:rPr lang="en-US" sz="1600" dirty="0">
                <a:latin typeface="Arial" panose="020B0604020202020204" pitchFamily="34" charset="0"/>
                <a:cs typeface="Arial" panose="020B0604020202020204" pitchFamily="34" charset="0"/>
              </a:rPr>
              <a:t>1569 Bowers Lane </a:t>
            </a:r>
          </a:p>
          <a:p>
            <a:pPr algn="ctr"/>
            <a:r>
              <a:rPr lang="en-US" sz="1600" dirty="0">
                <a:latin typeface="Arial" panose="020B0604020202020204" pitchFamily="34" charset="0"/>
                <a:cs typeface="Arial" panose="020B0604020202020204" pitchFamily="34" charset="0"/>
              </a:rPr>
              <a:t>Zanesville, OH 43701</a:t>
            </a:r>
          </a:p>
          <a:p>
            <a:pPr algn="ctr"/>
            <a:r>
              <a:rPr lang="en-US" sz="1600" dirty="0">
                <a:latin typeface="Arial" panose="020B0604020202020204" pitchFamily="34" charset="0"/>
                <a:cs typeface="Arial" panose="020B0604020202020204" pitchFamily="34" charset="0"/>
              </a:rPr>
              <a:t>740-453-2750</a:t>
            </a:r>
          </a:p>
          <a:p>
            <a:pPr algn="ctr"/>
            <a:r>
              <a:rPr lang="en-US" sz="1600" dirty="0">
                <a:latin typeface="Arial" panose="020B0604020202020204" pitchFamily="34" charset="0"/>
                <a:cs typeface="Arial" panose="020B0604020202020204" pitchFamily="34" charset="0"/>
              </a:rPr>
              <a:t>sandy@ntcoc.org</a:t>
            </a:r>
          </a:p>
        </p:txBody>
      </p:sp>
      <p:sp>
        <p:nvSpPr>
          <p:cNvPr id="19" name="Rectangle 18">
            <a:extLst>
              <a:ext uri="{FF2B5EF4-FFF2-40B4-BE49-F238E27FC236}">
                <a16:creationId xmlns:a16="http://schemas.microsoft.com/office/drawing/2014/main" id="{65A3D620-DC48-49FE-9944-FF1283C43A48}"/>
              </a:ext>
            </a:extLst>
          </p:cNvPr>
          <p:cNvSpPr/>
          <p:nvPr/>
        </p:nvSpPr>
        <p:spPr>
          <a:xfrm>
            <a:off x="170578" y="2001292"/>
            <a:ext cx="3451083" cy="3325526"/>
          </a:xfrm>
          <a:prstGeom prst="rect">
            <a:avLst/>
          </a:prstGeom>
        </p:spPr>
        <p:txBody>
          <a:bodyPr wrap="square">
            <a:spAutoFit/>
          </a:bodyPr>
          <a:lstStyle/>
          <a:p>
            <a:pPr algn="ctr"/>
            <a:r>
              <a:rPr lang="en-US" sz="1600" b="1" dirty="0">
                <a:latin typeface="Arial" panose="020B0604020202020204" pitchFamily="34" charset="0"/>
                <a:cs typeface="Arial" panose="020B0604020202020204" pitchFamily="34" charset="0"/>
              </a:rPr>
              <a:t>Preschool Days </a:t>
            </a:r>
          </a:p>
          <a:p>
            <a:pPr algn="ctr"/>
            <a:r>
              <a:rPr lang="en-US" sz="1600" b="1" dirty="0">
                <a:latin typeface="Arial" panose="020B0604020202020204" pitchFamily="34" charset="0"/>
                <a:cs typeface="Arial" panose="020B0604020202020204" pitchFamily="34" charset="0"/>
              </a:rPr>
              <a:t>&amp;</a:t>
            </a:r>
          </a:p>
          <a:p>
            <a:pPr algn="ctr"/>
            <a:r>
              <a:rPr lang="en-US" sz="1600" b="1" dirty="0">
                <a:latin typeface="Arial" panose="020B0604020202020204" pitchFamily="34" charset="0"/>
                <a:cs typeface="Arial" panose="020B0604020202020204" pitchFamily="34" charset="0"/>
              </a:rPr>
              <a:t> Hours of Operation</a:t>
            </a:r>
          </a:p>
          <a:p>
            <a:r>
              <a:rPr lang="en-US" sz="1351" dirty="0">
                <a:latin typeface="Arial" panose="020B0604020202020204" pitchFamily="34" charset="0"/>
                <a:cs typeface="Arial" panose="020B0604020202020204" pitchFamily="34" charset="0"/>
              </a:rPr>
              <a:t>The preschool operates from September-May and offers preschool morning classes (8:30-11:30 a.m.) and extended care </a:t>
            </a:r>
          </a:p>
          <a:p>
            <a:r>
              <a:rPr lang="en-US" sz="1351" dirty="0">
                <a:latin typeface="Arial" panose="020B0604020202020204" pitchFamily="34" charset="0"/>
                <a:cs typeface="Arial" panose="020B0604020202020204" pitchFamily="34" charset="0"/>
              </a:rPr>
              <a:t>(7:30 a.m.-5:30 p.m.). </a:t>
            </a:r>
          </a:p>
          <a:p>
            <a:r>
              <a:rPr lang="en-US" sz="1351" dirty="0">
                <a:latin typeface="Arial" panose="020B0604020202020204" pitchFamily="34" charset="0"/>
                <a:cs typeface="Arial" panose="020B0604020202020204" pitchFamily="34" charset="0"/>
              </a:rPr>
              <a:t>You may choose: Monday/Wednesday/Friday, Tuesday/Thursday, or Monday through Friday. Our schedule is like local schools, and we observe the following holidays: Thanksgiving, Christmas/New Year’s Break, Martin Luther King Day, President’s Day and Spring Break</a:t>
            </a:r>
          </a:p>
        </p:txBody>
      </p:sp>
      <p:sp>
        <p:nvSpPr>
          <p:cNvPr id="20" name="Rectangle 19">
            <a:extLst>
              <a:ext uri="{FF2B5EF4-FFF2-40B4-BE49-F238E27FC236}">
                <a16:creationId xmlns:a16="http://schemas.microsoft.com/office/drawing/2014/main" id="{049E073B-B486-4EC9-8EA7-7A36F1188E59}"/>
              </a:ext>
            </a:extLst>
          </p:cNvPr>
          <p:cNvSpPr/>
          <p:nvPr/>
        </p:nvSpPr>
        <p:spPr>
          <a:xfrm>
            <a:off x="3809484" y="2155145"/>
            <a:ext cx="3048516" cy="2001574"/>
          </a:xfrm>
          <a:prstGeom prst="rect">
            <a:avLst/>
          </a:prstGeom>
        </p:spPr>
        <p:txBody>
          <a:bodyPr wrap="square">
            <a:spAutoFit/>
          </a:bodyPr>
          <a:lstStyle/>
          <a:p>
            <a:pPr algn="ctr"/>
            <a:r>
              <a:rPr lang="en-US" sz="1600" b="1" dirty="0">
                <a:latin typeface="Arial" panose="020B0604020202020204" pitchFamily="34" charset="0"/>
                <a:cs typeface="Arial" panose="020B0604020202020204" pitchFamily="34" charset="0"/>
              </a:rPr>
              <a:t>Tuition Cost per Month</a:t>
            </a:r>
          </a:p>
          <a:p>
            <a:r>
              <a:rPr lang="en-US" sz="1351" b="1" dirty="0">
                <a:latin typeface="Arial" panose="020B0604020202020204" pitchFamily="34" charset="0"/>
                <a:cs typeface="Arial" panose="020B0604020202020204" pitchFamily="34" charset="0"/>
              </a:rPr>
              <a:t>Monday/Wednesday/Friday</a:t>
            </a:r>
            <a:r>
              <a:rPr lang="en-US" sz="1351" dirty="0">
                <a:latin typeface="Arial" panose="020B0604020202020204" pitchFamily="34" charset="0"/>
                <a:cs typeface="Arial" panose="020B0604020202020204" pitchFamily="34" charset="0"/>
              </a:rPr>
              <a:t>:</a:t>
            </a:r>
          </a:p>
          <a:p>
            <a:r>
              <a:rPr lang="en-US" sz="1351" dirty="0">
                <a:latin typeface="Arial" panose="020B0604020202020204" pitchFamily="34" charset="0"/>
                <a:cs typeface="Arial" panose="020B0604020202020204" pitchFamily="34" charset="0"/>
              </a:rPr>
              <a:t>$218 preschool only</a:t>
            </a:r>
          </a:p>
          <a:p>
            <a:r>
              <a:rPr lang="en-US" sz="1351" dirty="0">
                <a:latin typeface="Arial" panose="020B0604020202020204" pitchFamily="34" charset="0"/>
                <a:cs typeface="Arial" panose="020B0604020202020204" pitchFamily="34" charset="0"/>
              </a:rPr>
              <a:t>$420 preschool &amp; extended care </a:t>
            </a:r>
          </a:p>
          <a:p>
            <a:r>
              <a:rPr lang="en-US" sz="1351" b="1" dirty="0">
                <a:latin typeface="Arial" panose="020B0604020202020204" pitchFamily="34" charset="0"/>
                <a:cs typeface="Arial" panose="020B0604020202020204" pitchFamily="34" charset="0"/>
              </a:rPr>
              <a:t>Tuesday/Thursday</a:t>
            </a:r>
            <a:r>
              <a:rPr lang="en-US" sz="1351" dirty="0">
                <a:latin typeface="Arial" panose="020B0604020202020204" pitchFamily="34" charset="0"/>
                <a:cs typeface="Arial" panose="020B0604020202020204" pitchFamily="34" charset="0"/>
              </a:rPr>
              <a:t>: </a:t>
            </a:r>
          </a:p>
          <a:p>
            <a:r>
              <a:rPr lang="en-US" sz="1351" dirty="0">
                <a:latin typeface="Arial" panose="020B0604020202020204" pitchFamily="34" charset="0"/>
                <a:cs typeface="Arial" panose="020B0604020202020204" pitchFamily="34" charset="0"/>
              </a:rPr>
              <a:t>$178 preschool only</a:t>
            </a:r>
          </a:p>
          <a:p>
            <a:r>
              <a:rPr lang="en-US" sz="1351" dirty="0">
                <a:latin typeface="Arial" panose="020B0604020202020204" pitchFamily="34" charset="0"/>
                <a:cs typeface="Arial" panose="020B0604020202020204" pitchFamily="34" charset="0"/>
              </a:rPr>
              <a:t>$305 preschool &amp; extended care</a:t>
            </a:r>
          </a:p>
          <a:p>
            <a:r>
              <a:rPr lang="en-US" sz="1351" b="1" dirty="0">
                <a:latin typeface="Arial" panose="020B0604020202020204" pitchFamily="34" charset="0"/>
                <a:cs typeface="Arial" panose="020B0604020202020204" pitchFamily="34" charset="0"/>
              </a:rPr>
              <a:t>Monday—Friday Preschool &amp; Extended Care</a:t>
            </a:r>
            <a:r>
              <a:rPr lang="en-US" sz="1351" dirty="0">
                <a:latin typeface="Arial" panose="020B0604020202020204" pitchFamily="34" charset="0"/>
                <a:cs typeface="Arial" panose="020B0604020202020204" pitchFamily="34" charset="0"/>
              </a:rPr>
              <a:t>: $672</a:t>
            </a:r>
          </a:p>
        </p:txBody>
      </p:sp>
      <p:sp>
        <p:nvSpPr>
          <p:cNvPr id="21" name="Rectangle 20">
            <a:extLst>
              <a:ext uri="{FF2B5EF4-FFF2-40B4-BE49-F238E27FC236}">
                <a16:creationId xmlns:a16="http://schemas.microsoft.com/office/drawing/2014/main" id="{5C5E727C-90F6-45D1-BBF4-03F4359B9216}"/>
              </a:ext>
            </a:extLst>
          </p:cNvPr>
          <p:cNvSpPr/>
          <p:nvPr/>
        </p:nvSpPr>
        <p:spPr>
          <a:xfrm>
            <a:off x="308729" y="5805096"/>
            <a:ext cx="4922905" cy="715965"/>
          </a:xfrm>
          <a:prstGeom prst="rect">
            <a:avLst/>
          </a:prstGeom>
        </p:spPr>
        <p:txBody>
          <a:bodyPr wrap="square">
            <a:spAutoFit/>
          </a:bodyPr>
          <a:lstStyle/>
          <a:p>
            <a:endParaRPr lang="en-US" sz="1351" dirty="0">
              <a:latin typeface="Arial" panose="020B0604020202020204" pitchFamily="34" charset="0"/>
              <a:cs typeface="Arial" panose="020B0604020202020204" pitchFamily="34" charset="0"/>
            </a:endParaRPr>
          </a:p>
          <a:p>
            <a:endParaRPr lang="en-US" sz="1351" dirty="0">
              <a:latin typeface="Arial" panose="020B0604020202020204" pitchFamily="34" charset="0"/>
              <a:cs typeface="Arial" panose="020B0604020202020204" pitchFamily="34" charset="0"/>
            </a:endParaRPr>
          </a:p>
          <a:p>
            <a:endParaRPr lang="en-US" sz="135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CC4952F-C2FB-420F-BEA9-3DE416FE201D}"/>
              </a:ext>
            </a:extLst>
          </p:cNvPr>
          <p:cNvSpPr txBox="1"/>
          <p:nvPr/>
        </p:nvSpPr>
        <p:spPr>
          <a:xfrm>
            <a:off x="170578" y="5668292"/>
            <a:ext cx="6612430" cy="1339597"/>
          </a:xfrm>
          <a:prstGeom prst="rect">
            <a:avLst/>
          </a:prstGeom>
          <a:noFill/>
        </p:spPr>
        <p:txBody>
          <a:bodyPr wrap="square" rtlCol="0">
            <a:spAutoFit/>
          </a:bodyPr>
          <a:lstStyle/>
          <a:p>
            <a:pPr algn="ctr"/>
            <a:r>
              <a:rPr lang="en-US" sz="1351" b="1" dirty="0">
                <a:latin typeface="Arial" panose="020B0604020202020204" pitchFamily="34" charset="0"/>
                <a:cs typeface="Arial" panose="020B0604020202020204" pitchFamily="34" charset="0"/>
              </a:rPr>
              <a:t>Class Placement</a:t>
            </a:r>
          </a:p>
          <a:p>
            <a:r>
              <a:rPr lang="en-US" sz="1351" dirty="0">
                <a:latin typeface="Arial" panose="020B0604020202020204" pitchFamily="34" charset="0"/>
                <a:cs typeface="Arial" panose="020B0604020202020204" pitchFamily="34" charset="0"/>
              </a:rPr>
              <a:t>Children entering the 3 &amp; 4 year old classes are to be 3 years old by the beginning of the school year.</a:t>
            </a:r>
          </a:p>
          <a:p>
            <a:r>
              <a:rPr lang="en-US" sz="1351" dirty="0">
                <a:latin typeface="Arial" panose="020B0604020202020204" pitchFamily="34" charset="0"/>
                <a:cs typeface="Arial" panose="020B0604020202020204" pitchFamily="34" charset="0"/>
              </a:rPr>
              <a:t> Children entering the pre-kindergarten classes are to be 4 years of age by </a:t>
            </a:r>
          </a:p>
          <a:p>
            <a:r>
              <a:rPr lang="en-US" sz="1351" dirty="0">
                <a:latin typeface="Arial" panose="020B0604020202020204" pitchFamily="34" charset="0"/>
                <a:cs typeface="Arial" panose="020B0604020202020204" pitchFamily="34" charset="0"/>
              </a:rPr>
              <a:t>August 1</a:t>
            </a:r>
            <a:r>
              <a:rPr lang="en-US" sz="1351" baseline="30000" dirty="0">
                <a:latin typeface="Arial" panose="020B0604020202020204" pitchFamily="34" charset="0"/>
                <a:cs typeface="Arial" panose="020B0604020202020204" pitchFamily="34" charset="0"/>
              </a:rPr>
              <a:t>st</a:t>
            </a:r>
            <a:r>
              <a:rPr lang="en-US" sz="1351" dirty="0">
                <a:latin typeface="Arial" panose="020B0604020202020204" pitchFamily="34" charset="0"/>
                <a:cs typeface="Arial" panose="020B0604020202020204" pitchFamily="34" charset="0"/>
              </a:rPr>
              <a:t>. </a:t>
            </a:r>
          </a:p>
          <a:p>
            <a:r>
              <a:rPr lang="en-US" sz="1351" dirty="0">
                <a:latin typeface="Arial" panose="020B0604020202020204" pitchFamily="34" charset="0"/>
                <a:cs typeface="Arial" panose="020B0604020202020204" pitchFamily="34" charset="0"/>
              </a:rPr>
              <a:t>All students must be completely potty trained by the first day of classes.</a:t>
            </a:r>
          </a:p>
        </p:txBody>
      </p:sp>
      <p:sp>
        <p:nvSpPr>
          <p:cNvPr id="23" name="Rectangle 22">
            <a:extLst>
              <a:ext uri="{FF2B5EF4-FFF2-40B4-BE49-F238E27FC236}">
                <a16:creationId xmlns:a16="http://schemas.microsoft.com/office/drawing/2014/main" id="{A5147A97-178C-416D-949F-B42D4EBEC2E6}"/>
              </a:ext>
            </a:extLst>
          </p:cNvPr>
          <p:cNvSpPr/>
          <p:nvPr/>
        </p:nvSpPr>
        <p:spPr>
          <a:xfrm>
            <a:off x="318992" y="7248105"/>
            <a:ext cx="2350012" cy="1755352"/>
          </a:xfrm>
          <a:prstGeom prst="rect">
            <a:avLst/>
          </a:prstGeom>
        </p:spPr>
        <p:txBody>
          <a:bodyPr wrap="square">
            <a:spAutoFit/>
          </a:bodyPr>
          <a:lstStyle/>
          <a:p>
            <a:pPr algn="ctr"/>
            <a:r>
              <a:rPr lang="en-US" sz="1351" b="1" dirty="0">
                <a:latin typeface="Arial" panose="020B0604020202020204" pitchFamily="34" charset="0"/>
                <a:cs typeface="Arial" panose="020B0604020202020204" pitchFamily="34" charset="0"/>
              </a:rPr>
              <a:t>Daily activities</a:t>
            </a:r>
          </a:p>
          <a:p>
            <a:r>
              <a:rPr lang="en-US" sz="1351" dirty="0">
                <a:latin typeface="Arial" panose="020B0604020202020204" pitchFamily="34" charset="0"/>
                <a:cs typeface="Arial" panose="020B0604020202020204" pitchFamily="34" charset="0"/>
              </a:rPr>
              <a:t>Learning centers, Science and Math, Letter of the Week, Chapel, Circle Time, Story Time, Snack, Dramatic Play, Art, Gross Motor and many other special activities. </a:t>
            </a:r>
          </a:p>
        </p:txBody>
      </p:sp>
      <p:sp>
        <p:nvSpPr>
          <p:cNvPr id="24" name="Rounded Rectangle 9">
            <a:extLst>
              <a:ext uri="{FF2B5EF4-FFF2-40B4-BE49-F238E27FC236}">
                <a16:creationId xmlns:a16="http://schemas.microsoft.com/office/drawing/2014/main" id="{AF39D0FD-D60F-4FA3-A53B-4C57973AC248}"/>
              </a:ext>
            </a:extLst>
          </p:cNvPr>
          <p:cNvSpPr/>
          <p:nvPr/>
        </p:nvSpPr>
        <p:spPr>
          <a:xfrm>
            <a:off x="3851101" y="4613780"/>
            <a:ext cx="2574680" cy="763456"/>
          </a:xfrm>
          <a:custGeom>
            <a:avLst/>
            <a:gdLst>
              <a:gd name="connsiteX0" fmla="*/ 0 w 2574680"/>
              <a:gd name="connsiteY0" fmla="*/ 127245 h 763456"/>
              <a:gd name="connsiteX1" fmla="*/ 127245 w 2574680"/>
              <a:gd name="connsiteY1" fmla="*/ 0 h 763456"/>
              <a:gd name="connsiteX2" fmla="*/ 2447435 w 2574680"/>
              <a:gd name="connsiteY2" fmla="*/ 0 h 763456"/>
              <a:gd name="connsiteX3" fmla="*/ 2574680 w 2574680"/>
              <a:gd name="connsiteY3" fmla="*/ 127245 h 763456"/>
              <a:gd name="connsiteX4" fmla="*/ 2574680 w 2574680"/>
              <a:gd name="connsiteY4" fmla="*/ 636211 h 763456"/>
              <a:gd name="connsiteX5" fmla="*/ 2447435 w 2574680"/>
              <a:gd name="connsiteY5" fmla="*/ 763456 h 763456"/>
              <a:gd name="connsiteX6" fmla="*/ 127245 w 2574680"/>
              <a:gd name="connsiteY6" fmla="*/ 763456 h 763456"/>
              <a:gd name="connsiteX7" fmla="*/ 0 w 2574680"/>
              <a:gd name="connsiteY7" fmla="*/ 636211 h 763456"/>
              <a:gd name="connsiteX8" fmla="*/ 0 w 2574680"/>
              <a:gd name="connsiteY8" fmla="*/ 127245 h 76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4680" h="763456" fill="none" extrusionOk="0">
                <a:moveTo>
                  <a:pt x="0" y="127245"/>
                </a:moveTo>
                <a:cubicBezTo>
                  <a:pt x="-5888" y="56672"/>
                  <a:pt x="68374" y="2415"/>
                  <a:pt x="127245" y="0"/>
                </a:cubicBezTo>
                <a:cubicBezTo>
                  <a:pt x="818832" y="-20428"/>
                  <a:pt x="1324764" y="-58449"/>
                  <a:pt x="2447435" y="0"/>
                </a:cubicBezTo>
                <a:cubicBezTo>
                  <a:pt x="2522594" y="4138"/>
                  <a:pt x="2567367" y="59040"/>
                  <a:pt x="2574680" y="127245"/>
                </a:cubicBezTo>
                <a:cubicBezTo>
                  <a:pt x="2536386" y="236700"/>
                  <a:pt x="2581598" y="462020"/>
                  <a:pt x="2574680" y="636211"/>
                </a:cubicBezTo>
                <a:cubicBezTo>
                  <a:pt x="2572580" y="718165"/>
                  <a:pt x="2516650" y="775926"/>
                  <a:pt x="2447435" y="763456"/>
                </a:cubicBezTo>
                <a:cubicBezTo>
                  <a:pt x="1910379" y="745880"/>
                  <a:pt x="559510" y="894561"/>
                  <a:pt x="127245" y="763456"/>
                </a:cubicBezTo>
                <a:cubicBezTo>
                  <a:pt x="53871" y="760830"/>
                  <a:pt x="-322" y="709682"/>
                  <a:pt x="0" y="636211"/>
                </a:cubicBezTo>
                <a:cubicBezTo>
                  <a:pt x="-2207" y="436950"/>
                  <a:pt x="34591" y="216793"/>
                  <a:pt x="0" y="127245"/>
                </a:cubicBezTo>
                <a:close/>
              </a:path>
              <a:path w="2574680" h="763456" stroke="0" extrusionOk="0">
                <a:moveTo>
                  <a:pt x="0" y="127245"/>
                </a:moveTo>
                <a:cubicBezTo>
                  <a:pt x="1987" y="51679"/>
                  <a:pt x="66352" y="409"/>
                  <a:pt x="127245" y="0"/>
                </a:cubicBezTo>
                <a:cubicBezTo>
                  <a:pt x="624027" y="-61894"/>
                  <a:pt x="2096984" y="-120946"/>
                  <a:pt x="2447435" y="0"/>
                </a:cubicBezTo>
                <a:cubicBezTo>
                  <a:pt x="2514679" y="-2408"/>
                  <a:pt x="2581600" y="65959"/>
                  <a:pt x="2574680" y="127245"/>
                </a:cubicBezTo>
                <a:cubicBezTo>
                  <a:pt x="2598430" y="260629"/>
                  <a:pt x="2617926" y="429916"/>
                  <a:pt x="2574680" y="636211"/>
                </a:cubicBezTo>
                <a:cubicBezTo>
                  <a:pt x="2578674" y="701173"/>
                  <a:pt x="2517298" y="761243"/>
                  <a:pt x="2447435" y="763456"/>
                </a:cubicBezTo>
                <a:cubicBezTo>
                  <a:pt x="1986822" y="745765"/>
                  <a:pt x="559417" y="919861"/>
                  <a:pt x="127245" y="763456"/>
                </a:cubicBezTo>
                <a:cubicBezTo>
                  <a:pt x="69985" y="764113"/>
                  <a:pt x="-121" y="702756"/>
                  <a:pt x="0" y="636211"/>
                </a:cubicBezTo>
                <a:cubicBezTo>
                  <a:pt x="-39232" y="471508"/>
                  <a:pt x="13533" y="339155"/>
                  <a:pt x="0" y="127245"/>
                </a:cubicBezTo>
                <a:close/>
              </a:path>
            </a:pathLst>
          </a:custGeom>
          <a:solidFill>
            <a:schemeClr val="bg1"/>
          </a:solidFill>
          <a:ln w="38100">
            <a:solidFill>
              <a:schemeClr val="tx1"/>
            </a:solidFill>
            <a:extLst>
              <a:ext uri="{C807C97D-BFC1-408E-A445-0C87EB9F89A2}">
                <ask:lineSketchStyleProps xmlns:ask="http://schemas.microsoft.com/office/drawing/2018/sketchyshapes" sd="4082911482">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 b="1" dirty="0">
              <a:solidFill>
                <a:schemeClr val="tx1"/>
              </a:solidFill>
              <a:latin typeface="Pea Katrina" pitchFamily="2" charset="0"/>
            </a:endParaRPr>
          </a:p>
          <a:p>
            <a:endParaRPr lang="en-US" sz="900" b="1" dirty="0">
              <a:solidFill>
                <a:schemeClr val="tx1"/>
              </a:solidFill>
              <a:latin typeface="Pea Katrina" pitchFamily="2" charset="0"/>
            </a:endParaRPr>
          </a:p>
          <a:p>
            <a:endParaRPr lang="en-US" sz="900" b="1" dirty="0">
              <a:solidFill>
                <a:schemeClr val="tx1"/>
              </a:solidFill>
              <a:latin typeface="Pea Katrina" pitchFamily="2" charset="0"/>
            </a:endParaRPr>
          </a:p>
          <a:p>
            <a:endParaRPr lang="en-US" sz="900" b="1" dirty="0">
              <a:solidFill>
                <a:schemeClr val="tx1"/>
              </a:solidFill>
              <a:latin typeface="Pea Katrina" pitchFamily="2" charset="0"/>
            </a:endParaRPr>
          </a:p>
        </p:txBody>
      </p:sp>
      <p:sp>
        <p:nvSpPr>
          <p:cNvPr id="25" name="Rectangle 24">
            <a:extLst>
              <a:ext uri="{FF2B5EF4-FFF2-40B4-BE49-F238E27FC236}">
                <a16:creationId xmlns:a16="http://schemas.microsoft.com/office/drawing/2014/main" id="{65E7C2A8-7F75-4D71-8B2C-F0E868F32870}"/>
              </a:ext>
            </a:extLst>
          </p:cNvPr>
          <p:cNvSpPr/>
          <p:nvPr/>
        </p:nvSpPr>
        <p:spPr>
          <a:xfrm>
            <a:off x="3956996" y="4661271"/>
            <a:ext cx="2912938" cy="715965"/>
          </a:xfrm>
          <a:prstGeom prst="rect">
            <a:avLst/>
          </a:prstGeom>
        </p:spPr>
        <p:txBody>
          <a:bodyPr wrap="square">
            <a:spAutoFit/>
          </a:bodyPr>
          <a:lstStyle/>
          <a:p>
            <a:r>
              <a:rPr lang="en-US" sz="1351" b="1" dirty="0">
                <a:latin typeface="Arial" panose="020B0604020202020204" pitchFamily="34" charset="0"/>
                <a:cs typeface="Arial" panose="020B0604020202020204" pitchFamily="34" charset="0"/>
              </a:rPr>
              <a:t>	Staff/Child Ratio</a:t>
            </a:r>
          </a:p>
          <a:p>
            <a:r>
              <a:rPr lang="en-US" sz="1351" dirty="0">
                <a:latin typeface="Arial" panose="020B0604020202020204" pitchFamily="34" charset="0"/>
                <a:cs typeface="Arial" panose="020B0604020202020204" pitchFamily="34" charset="0"/>
              </a:rPr>
              <a:t>3 yr. old’s: 1/12  2/24</a:t>
            </a:r>
          </a:p>
          <a:p>
            <a:r>
              <a:rPr lang="en-US" sz="1351" dirty="0">
                <a:latin typeface="Arial" panose="020B0604020202020204" pitchFamily="34" charset="0"/>
                <a:cs typeface="Arial" panose="020B0604020202020204" pitchFamily="34" charset="0"/>
              </a:rPr>
              <a:t>4 &amp; 5 yr. old’s: 1/14  2/28</a:t>
            </a:r>
          </a:p>
        </p:txBody>
      </p:sp>
      <p:pic>
        <p:nvPicPr>
          <p:cNvPr id="18" name="Picture 17" descr="Logo&#10;&#10;Description automatically generated with low confidence">
            <a:extLst>
              <a:ext uri="{FF2B5EF4-FFF2-40B4-BE49-F238E27FC236}">
                <a16:creationId xmlns:a16="http://schemas.microsoft.com/office/drawing/2014/main" id="{90FF60A1-346B-4027-8BFC-7C6561D53F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5009" y="50816"/>
            <a:ext cx="1805302" cy="880374"/>
          </a:xfrm>
          <a:prstGeom prst="rect">
            <a:avLst/>
          </a:prstGeom>
        </p:spPr>
      </p:pic>
    </p:spTree>
    <p:extLst>
      <p:ext uri="{BB962C8B-B14F-4D97-AF65-F5344CB8AC3E}">
        <p14:creationId xmlns:p14="http://schemas.microsoft.com/office/powerpoint/2010/main" val="42083322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17105</TotalTime>
  <Words>339</Words>
  <Application>Microsoft Office PowerPoint</Application>
  <PresentationFormat>On-screen Show (4:3)</PresentationFormat>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Pea Katrina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North Terrace</dc:creator>
  <cp:lastModifiedBy>North Terrace</cp:lastModifiedBy>
  <cp:revision>7</cp:revision>
  <cp:lastPrinted>2024-02-23T15:29:54Z</cp:lastPrinted>
  <dcterms:created xsi:type="dcterms:W3CDTF">2022-03-10T19:35:38Z</dcterms:created>
  <dcterms:modified xsi:type="dcterms:W3CDTF">2024-02-28T13:56:29Z</dcterms:modified>
</cp:coreProperties>
</file>